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8" r:id="rId2"/>
    <p:sldId id="283" r:id="rId3"/>
    <p:sldId id="287" r:id="rId4"/>
    <p:sldId id="281" r:id="rId5"/>
    <p:sldId id="276" r:id="rId6"/>
    <p:sldId id="270" r:id="rId7"/>
    <p:sldId id="288" r:id="rId8"/>
    <p:sldId id="286" r:id="rId9"/>
  </p:sldIdLst>
  <p:sldSz cx="10080625" cy="7559675"/>
  <p:notesSz cx="6797675" cy="9926638"/>
  <p:defaultTextStyle>
    <a:defPPr>
      <a:defRPr lang="it-IT"/>
    </a:defPPr>
    <a:lvl1pPr marL="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3968" autoAdjust="0"/>
  </p:normalViewPr>
  <p:slideViewPr>
    <p:cSldViewPr>
      <p:cViewPr varScale="1">
        <p:scale>
          <a:sx n="62" d="100"/>
          <a:sy n="62" d="100"/>
        </p:scale>
        <p:origin x="475" y="4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none" lIns="82471" tIns="41231" rIns="82471" bIns="41231" anchor="t" anchorCtr="0" compatLnSpc="0"/>
          <a:lstStyle/>
          <a:p>
            <a:pPr defTabSz="837865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47651" y="0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none" lIns="82471" tIns="41231" rIns="82471" bIns="41231" anchor="t" anchorCtr="0" compatLnSpc="0"/>
          <a:lstStyle/>
          <a:p>
            <a:pPr algn="r" defTabSz="837865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none" lIns="82471" tIns="41231" rIns="82471" bIns="41231" anchor="b" anchorCtr="0" compatLnSpc="0"/>
          <a:lstStyle/>
          <a:p>
            <a:pPr defTabSz="837865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none" lIns="82471" tIns="41231" rIns="82471" bIns="41231" anchor="b" anchorCtr="0" compatLnSpc="0"/>
          <a:lstStyle/>
          <a:p>
            <a:pPr algn="r" defTabSz="837865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B27C1F-26C6-47D4-A4B7-AEC765DFED59}" type="slidenum">
              <a:pPr algn="r" defTabSz="837865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‹N›</a:t>
            </a:fld>
            <a:endParaRPr lang="it-IT" sz="130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90446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4960938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679795" y="4715071"/>
            <a:ext cx="5438050" cy="446673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83786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3847651" y="0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83786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83786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83786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D6FA345-232D-4417-81DD-5E40E686F45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98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55" marR="0" lvl="0" indent="-215955" defTabSz="91421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t-IT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10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15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20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26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3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37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42" algn="l" defTabSz="91421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43BBC6-50BE-4E8F-9985-534D989DB770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it-IT" sz="1300" dirty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224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1982"/>
            <a:ext cx="2949998" cy="4960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EB1FB8-3C73-4281-BF8C-8F3754C840C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it-IT" sz="1300" dirty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4400" y="754063"/>
            <a:ext cx="4967288" cy="3724275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08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1982"/>
            <a:ext cx="2949998" cy="4960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EB1FB8-3C73-4281-BF8C-8F3754C840C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it-IT" sz="1300" dirty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4400" y="754063"/>
            <a:ext cx="4967288" cy="3724275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3436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1982"/>
            <a:ext cx="2949998" cy="4960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EB1FB8-3C73-4281-BF8C-8F3754C840C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it-IT" sz="1300" dirty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4400" y="754063"/>
            <a:ext cx="4967288" cy="3724275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0337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B1E97A-D506-4035-8B0E-86492E5918B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lang="it-IT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575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B1E97A-D506-4035-8B0E-86492E5918B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lang="it-IT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20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B1E97A-D506-4035-8B0E-86492E5918B4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lang="it-IT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535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6"/>
          <p:cNvSpPr txBox="1"/>
          <p:nvPr/>
        </p:nvSpPr>
        <p:spPr>
          <a:xfrm>
            <a:off x="3847651" y="9430474"/>
            <a:ext cx="2949998" cy="4960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37865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94A074A-2BD8-4DD7-B945-36EB1987D84A}" type="slidenum">
              <a:pPr algn="r" defTabSz="837865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it-IT" sz="1300" dirty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2268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00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999403-9A04-4958-8AEE-3D3E7B52884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53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499FF3-EC11-45F0-9DEA-BDF7354BB84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9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2D7A22-D91B-4C74-BFDE-8F5EE37A2EC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1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3E5846-6FA2-4653-8988-DE3C86072CD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040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92071D-2B68-4A4A-802A-E59FAADFDE8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68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B81F0E-34AD-4DBE-95D1-C18652D49DA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19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8E3396-A3D8-423C-8A26-6BDC600C5AA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7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B8A003-F617-41D6-A3BB-C14047C72EC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07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0A2490-A644-4CA0-83CB-7FB26CF02FA0}" type="slidenum">
              <a:t>‹N›</a:t>
            </a:fld>
            <a:endParaRPr lang="it-IT"/>
          </a:p>
        </p:txBody>
      </p:sp>
      <p:sp>
        <p:nvSpPr>
          <p:cNvPr id="6" name="Rectangle 119"/>
          <p:cNvSpPr>
            <a:spLocks noChangeArrowheads="1"/>
          </p:cNvSpPr>
          <p:nvPr userDrawn="1"/>
        </p:nvSpPr>
        <p:spPr bwMode="auto">
          <a:xfrm>
            <a:off x="1" y="-1418"/>
            <a:ext cx="10080624" cy="360040"/>
          </a:xfrm>
          <a:prstGeom prst="rect">
            <a:avLst/>
          </a:prstGeom>
          <a:gradFill>
            <a:gsLst>
              <a:gs pos="14000">
                <a:schemeClr val="accent1"/>
              </a:gs>
              <a:gs pos="98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endParaRPr lang="it-IT"/>
          </a:p>
        </p:txBody>
      </p:sp>
      <p:sp>
        <p:nvSpPr>
          <p:cNvPr id="7" name="Rectangle 119"/>
          <p:cNvSpPr>
            <a:spLocks noChangeArrowheads="1"/>
          </p:cNvSpPr>
          <p:nvPr userDrawn="1"/>
        </p:nvSpPr>
        <p:spPr bwMode="auto">
          <a:xfrm>
            <a:off x="-2207" y="7381072"/>
            <a:ext cx="10080624" cy="180020"/>
          </a:xfrm>
          <a:prstGeom prst="rect">
            <a:avLst/>
          </a:prstGeom>
          <a:gradFill>
            <a:gsLst>
              <a:gs pos="14000">
                <a:schemeClr val="accent1"/>
              </a:gs>
              <a:gs pos="98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05560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5441C6-0E60-4CE1-974F-93FF1DB9F94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19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EC81C1-E1DB-4A64-B433-FC012FFE1F2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85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it-IT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D4EA1F1-A2AC-401D-8338-D29B616638B8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2"/>
          <p:cNvSpPr txBox="1"/>
          <p:nvPr/>
        </p:nvSpPr>
        <p:spPr>
          <a:xfrm>
            <a:off x="431800" y="2843733"/>
            <a:ext cx="9145016" cy="3197282"/>
          </a:xfrm>
          <a:prstGeom prst="rect">
            <a:avLst/>
          </a:prstGeom>
          <a:noFill/>
          <a:ln>
            <a:noFill/>
          </a:ln>
        </p:spPr>
        <p:txBody>
          <a:bodyPr vert="horz" wrap="square" lIns="89985" tIns="44988" rIns="89985" bIns="44988" anchor="ctr" anchorCtr="1" compatLnSpc="0">
            <a:spAutoFit/>
          </a:bodyPr>
          <a:lstStyle/>
          <a:p>
            <a:pPr algn="l"/>
            <a:endParaRPr lang="it-IT" sz="1800" b="0" i="0" u="none" strike="noStrike" baseline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it-IT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BANDO DI CONCORSO PUBBLICO PER ESAMI, PER LA COPERTURA A TEMPO INDETERMINATO E CON RAPPORTO A TEMPO PARZIALE (18 ORE SETTIMANALI) DI N. 1 POSTO DI AGENTE DI POLIZIA MUNICIPALE – AREA DEGLI ISTRUTTORI – CCNL 16/11/2022</a:t>
            </a:r>
            <a:endParaRPr lang="it-IT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l"/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18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3200" b="1" dirty="0">
                <a:solidFill>
                  <a:schemeClr val="tx2"/>
                </a:solidFill>
                <a:latin typeface="Arial" pitchFamily="18"/>
                <a:ea typeface="Microsoft YaHei" pitchFamily="2"/>
                <a:cs typeface="Mangal" pitchFamily="2"/>
              </a:rPr>
              <a:t>PROVA PRESELETTIVA </a:t>
            </a:r>
          </a:p>
          <a:p>
            <a:pPr algn="ctr"/>
            <a:endParaRPr lang="it-IT" sz="3200" b="1" dirty="0">
              <a:solidFill>
                <a:schemeClr val="tx2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algn="ctr"/>
            <a:r>
              <a:rPr lang="it-IT" sz="3200" b="1" dirty="0">
                <a:solidFill>
                  <a:schemeClr val="tx2"/>
                </a:solidFill>
                <a:latin typeface="Arial" pitchFamily="18"/>
                <a:ea typeface="Microsoft YaHei" pitchFamily="2"/>
                <a:cs typeface="Mangal" pitchFamily="2"/>
              </a:rPr>
              <a:t>6/06/2025 ore 9:30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FAB0E61-5267-4BCB-9136-8B34CA5DD072}"/>
              </a:ext>
            </a:extLst>
          </p:cNvPr>
          <p:cNvSpPr txBox="1"/>
          <p:nvPr/>
        </p:nvSpPr>
        <p:spPr>
          <a:xfrm>
            <a:off x="2232000" y="965820"/>
            <a:ext cx="55004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Comune di Castellina in Chianti (SI)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4B7C21B-E4F5-721A-881E-0C3160364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028" y="1043533"/>
            <a:ext cx="967740" cy="1264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ACA9EE12-AD00-5C65-6CDA-2BDBCF0EED06}"/>
              </a:ext>
            </a:extLst>
          </p:cNvPr>
          <p:cNvSpPr/>
          <p:nvPr/>
        </p:nvSpPr>
        <p:spPr>
          <a:xfrm>
            <a:off x="612408" y="1115541"/>
            <a:ext cx="9036416" cy="2844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64001" y="4896000"/>
            <a:ext cx="181792" cy="356312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ottotitolo 4"/>
          <p:cNvSpPr txBox="1">
            <a:spLocks noGrp="1"/>
          </p:cNvSpPr>
          <p:nvPr>
            <p:ph type="subTitle" idx="4294967295"/>
          </p:nvPr>
        </p:nvSpPr>
        <p:spPr>
          <a:xfrm>
            <a:off x="468391" y="1187549"/>
            <a:ext cx="9143841" cy="5782772"/>
          </a:xfrm>
        </p:spPr>
        <p:txBody>
          <a:bodyPr anchor="ctr"/>
          <a:lstStyle/>
          <a:p>
            <a:pPr lvl="1" indent="0" algn="just"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000" b="1" dirty="0">
              <a:solidFill>
                <a:schemeClr val="tx2"/>
              </a:solidFill>
              <a:latin typeface="+mj-lt"/>
              <a:ea typeface="Microsoft YaHei" pitchFamily="2"/>
              <a:cs typeface="Mangal" pitchFamily="2"/>
            </a:endParaRPr>
          </a:p>
          <a:p>
            <a:pPr lvl="1" indent="0" algn="just"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PERSONAL COMPUTER</a:t>
            </a:r>
          </a:p>
          <a:p>
            <a:pPr lvl="1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Con le seguenti caratteristiche:</a:t>
            </a:r>
          </a:p>
          <a:p>
            <a:pPr marL="1485900" lvl="2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  <a:tabLst>
                <a:tab pos="179605" algn="l"/>
              </a:tabLst>
            </a:pPr>
            <a:r>
              <a:rPr lang="it-IT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Sistema operativo recente (almeno Windows 10 – nel caso di computer Mac/Apple almeno OS X 10.13) e browser aggiornato dal quale occorre aver disabilitato il traduttore automatico</a:t>
            </a:r>
          </a:p>
          <a:p>
            <a:pPr marL="1485900" lvl="2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q"/>
              <a:tabLst>
                <a:tab pos="179605" algn="l"/>
              </a:tabLst>
            </a:pPr>
            <a:r>
              <a:rPr lang="it-IT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Dotazione dei dispositivi necessari per la videoconferenza correttamente funzionanti: videocamera, microfono, altoparlante</a:t>
            </a:r>
            <a:endParaRPr lang="it-IT" sz="1900" b="1" dirty="0">
              <a:solidFill>
                <a:schemeClr val="tx2"/>
              </a:solidFill>
              <a:latin typeface="+mj-lt"/>
              <a:ea typeface="Microsoft YaHei" pitchFamily="2"/>
              <a:cs typeface="Mangal" pitchFamily="2"/>
            </a:endParaRPr>
          </a:p>
          <a:p>
            <a:pPr marL="971550" lvl="1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19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Prima di collegarsi in videoconferenza, chiudere tutte le applicazioni attive sul PC tranne Zoom</a:t>
            </a:r>
          </a:p>
          <a:p>
            <a:pPr marL="971550" lvl="1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1900" b="1" kern="800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Mantenere il PC con l’audio e il video sempre attivi</a:t>
            </a:r>
          </a:p>
          <a:p>
            <a:pPr marL="971550" lvl="1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1900" b="1" kern="800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Rimanere ben inquadrati e centrati: l’intero volto </a:t>
            </a:r>
            <a:r>
              <a:rPr lang="it-IT" sz="19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deve risultare sempre visibile</a:t>
            </a:r>
          </a:p>
          <a:p>
            <a:pPr marL="971550" lvl="1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19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Rivolgere lo sguardo unicamente in direzione dello schermo</a:t>
            </a:r>
          </a:p>
          <a:p>
            <a:pPr marL="971550" lvl="1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1900" b="1" dirty="0">
                <a:solidFill>
                  <a:schemeClr val="tx2"/>
                </a:solidFill>
                <a:latin typeface="+mj-lt"/>
                <a:ea typeface="Microsoft YaHei" pitchFamily="2"/>
                <a:cs typeface="Mangal" pitchFamily="2"/>
              </a:rPr>
              <a:t>Collegare al PC un solo monitor</a:t>
            </a: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1900" b="1" dirty="0">
                <a:solidFill>
                  <a:srgbClr val="FF0000"/>
                </a:solidFill>
                <a:latin typeface="+mj-lt"/>
                <a:ea typeface="Microsoft YaHei" pitchFamily="2"/>
                <a:cs typeface="Mangal" pitchFamily="2"/>
              </a:rPr>
              <a:t>Affinché la prova abbia validità, il candidato deve rimanere costantemente connesso durante l’intera sessione di prova</a:t>
            </a:r>
            <a:endParaRPr lang="it-IT" sz="1900" b="1" dirty="0">
              <a:solidFill>
                <a:schemeClr val="tx2"/>
              </a:solidFill>
              <a:latin typeface="+mj-lt"/>
              <a:ea typeface="Microsoft YaHei" pitchFamily="2"/>
              <a:cs typeface="Mangal" pitchFamily="2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dirty="0">
                <a:solidFill>
                  <a:schemeClr val="tx2"/>
                </a:solidFill>
                <a:highlight>
                  <a:srgbClr val="FFFF00"/>
                </a:highlight>
                <a:latin typeface="+mj-lt"/>
              </a:rPr>
              <a:t>	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12408" y="323453"/>
            <a:ext cx="8676376" cy="64807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it-IT" sz="3600" b="1" dirty="0">
                <a:solidFill>
                  <a:schemeClr val="tx2"/>
                </a:solidFill>
                <a:latin typeface="+mj-lt"/>
              </a:rPr>
              <a:t>DISPOSITIVO AUDIO VIDEO OBBLIGATORIO</a:t>
            </a:r>
          </a:p>
        </p:txBody>
      </p:sp>
    </p:spTree>
    <p:extLst>
      <p:ext uri="{BB962C8B-B14F-4D97-AF65-F5344CB8AC3E}">
        <p14:creationId xmlns:p14="http://schemas.microsoft.com/office/powerpoint/2010/main" val="246570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64001" y="4896000"/>
            <a:ext cx="181792" cy="356312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ottotitolo 4"/>
          <p:cNvSpPr txBox="1">
            <a:spLocks noGrp="1"/>
          </p:cNvSpPr>
          <p:nvPr>
            <p:ph type="subTitle" idx="4294967295"/>
          </p:nvPr>
        </p:nvSpPr>
        <p:spPr>
          <a:xfrm>
            <a:off x="-144264" y="1043534"/>
            <a:ext cx="9575699" cy="6264695"/>
          </a:xfrm>
        </p:spPr>
        <p:txBody>
          <a:bodyPr anchor="ctr"/>
          <a:lstStyle/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Non leggere ad alta voce e stare in silenzio per non disturbare gli altri concorrenti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Non tenere le mani davanti alla bocca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Creare condizioni di silenzio nell’ambiente circostante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E’ vietato consultare testi, appunti o qualsiasi altra fonte informativa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E’ vietato l’uso di auricolari o cuffie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E’ vietato scrivere su carta o su altri supporti diversi dal computer utilizzato per la prova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Il ripiano su cui è posizionato il PC deve risultare sgombro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E’ vietato l’accesso di terzi nella stanza dove il candidato sostiene la prova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E’ vietata la comunicazione con terzi, con qualsiasi modalità</a:t>
            </a:r>
          </a:p>
          <a:p>
            <a:pPr marL="1143000" lvl="1" indent="-457200" algn="just">
              <a:spcAft>
                <a:spcPts val="8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Non è possibile allontanarsi dalla postazione dopo l’avvio della prova e fino alla scadenza del tempo</a:t>
            </a:r>
          </a:p>
          <a:p>
            <a:pPr lvl="1" indent="0" algn="ctr"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b="1" dirty="0">
                <a:solidFill>
                  <a:srgbClr val="FF0000"/>
                </a:solidFill>
                <a:latin typeface="+mj-lt"/>
              </a:rPr>
              <a:t>In caso di violazione delle regole, la Commissione potrà procedere all’esclusione dalla prova</a:t>
            </a:r>
            <a:endParaRPr lang="it-IT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223888" y="229314"/>
            <a:ext cx="6192497" cy="8142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NORME DI COMPORTAMENTO</a:t>
            </a:r>
          </a:p>
        </p:txBody>
      </p:sp>
    </p:spTree>
    <p:extLst>
      <p:ext uri="{BB962C8B-B14F-4D97-AF65-F5344CB8AC3E}">
        <p14:creationId xmlns:p14="http://schemas.microsoft.com/office/powerpoint/2010/main" val="277078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64001" y="4896000"/>
            <a:ext cx="181792" cy="356312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ottotitolo 4"/>
          <p:cNvSpPr txBox="1">
            <a:spLocks noGrp="1"/>
          </p:cNvSpPr>
          <p:nvPr>
            <p:ph type="subTitle" idx="4294967295"/>
          </p:nvPr>
        </p:nvSpPr>
        <p:spPr>
          <a:xfrm>
            <a:off x="71760" y="1713736"/>
            <a:ext cx="9361861" cy="5738509"/>
          </a:xfrm>
        </p:spPr>
        <p:txBody>
          <a:bodyPr anchor="ctr"/>
          <a:lstStyle/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2200" b="1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l candidato si assume la piena responsabilità di eventuali malfunzionamenti della linea (velocità ridotta, interruzione del servizio o altro) o della tecnologia utilizzata.</a:t>
            </a:r>
          </a:p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In caso di caduta della connessione da una o da entrambe le piattaforme, durante lo svolgimento della prova, il candidato non potrà ricollegarsi per completare la stessa. Si terrà conto del lavoro svolto sino a quel momento che risulta salvato e acquisito dalla piattaforma. </a:t>
            </a:r>
          </a:p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In qualsiasi momento la Commissione può chiedere di effettuare una panoramica della stanza</a:t>
            </a:r>
          </a:p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Deve essere mantenuto spento qualsiasi apparecchio non necessario all’esecuzione della prova.</a:t>
            </a:r>
            <a:endParaRPr lang="it-IT" sz="2200" b="1" dirty="0">
              <a:solidFill>
                <a:schemeClr val="accent1">
                  <a:lumMod val="75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1" indent="0" algn="ctr">
              <a:spcAft>
                <a:spcPts val="12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22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L'intero svolgimento della prova è registrato, in modo che il filmato rimanga a disposizione della Commissione a testimonianza della regolarità delle operazioni svolte</a:t>
            </a:r>
            <a:endParaRPr lang="it-IT" sz="2200" dirty="0">
              <a:latin typeface="Arial" pitchFamily="34"/>
            </a:endParaRPr>
          </a:p>
          <a:p>
            <a:pPr marL="1143000" lvl="1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-216272" y="395461"/>
            <a:ext cx="6192497" cy="81421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AVVERTENZE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864039" y="373330"/>
            <a:ext cx="5904465" cy="1030243"/>
          </a:xfrm>
        </p:spPr>
        <p:txBody>
          <a:bodyPr/>
          <a:lstStyle/>
          <a:p>
            <a:pPr lvl="0"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LA PROVA PRESELETTIVA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287784" y="1259557"/>
            <a:ext cx="9433048" cy="5616624"/>
          </a:xfrm>
        </p:spPr>
        <p:txBody>
          <a:bodyPr/>
          <a:lstStyle/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La prova è composta da </a:t>
            </a:r>
            <a:r>
              <a:rPr lang="it-IT" b="1" u="sng" dirty="0">
                <a:solidFill>
                  <a:schemeClr val="tx2"/>
                </a:solidFill>
                <a:latin typeface="+mj-lt"/>
              </a:rPr>
              <a:t>trenta </a:t>
            </a:r>
            <a:r>
              <a:rPr lang="it-IT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quesiti a risposta multipla con tre  alternative di risposta.</a:t>
            </a: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Le domande vengono mostrate una alla volta; il candidato ha a disposizione 60’’ per rispondere a ciascuna. Il tempo è monitorabile tramite il contatore visibile in fondo alla pagina</a:t>
            </a: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 durata complessiva della prova è di 30 minuti</a:t>
            </a: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b="1" u="sng" dirty="0">
                <a:solidFill>
                  <a:schemeClr val="tx2"/>
                </a:solidFill>
                <a:latin typeface="+mj-lt"/>
              </a:rPr>
              <a:t>Al termine del tempo a disposizione per ciascuna domanda il sistema passa automaticamente alla domanda successiva precludendo la possibilità di tornare indietro e modificare/rivedere le risposte già fornite.</a:t>
            </a: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Allo scadere del tempo dell’ultima domanda appare sullo schermo il messaggio «Prova completata» </a:t>
            </a:r>
            <a:r>
              <a:rPr lang="it-IT" sz="2400" b="1" dirty="0">
                <a:solidFill>
                  <a:schemeClr val="tx2"/>
                </a:solidFill>
                <a:latin typeface="+mj-lt"/>
              </a:rPr>
              <a:t>che indica l’avvenuto salvataggio delle risposte sul sistema</a:t>
            </a:r>
            <a:endParaRPr lang="it-IT" b="1" dirty="0">
              <a:solidFill>
                <a:schemeClr val="tx2"/>
              </a:solidFill>
              <a:latin typeface="+mj-lt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sz="3000" b="1" dirty="0">
              <a:solidFill>
                <a:srgbClr val="FF0000"/>
              </a:solidFill>
              <a:latin typeface="+mj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b="1" dirty="0">
              <a:solidFill>
                <a:schemeClr val="tx2"/>
              </a:solidFill>
              <a:latin typeface="+mj-lt"/>
            </a:endParaRPr>
          </a:p>
          <a:p>
            <a:pPr marL="457200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500" b="1" dirty="0">
              <a:solidFill>
                <a:schemeClr val="tx2"/>
              </a:solidFill>
              <a:latin typeface="Arial" pitchFamily="34"/>
            </a:endParaRPr>
          </a:p>
          <a:p>
            <a:pPr algn="just">
              <a:buSzPct val="45000"/>
              <a:buFont typeface="StarSymbol"/>
              <a:buChar char="●"/>
              <a:tabLst>
                <a:tab pos="179605" algn="l"/>
              </a:tabLst>
            </a:pPr>
            <a:endParaRPr lang="it-IT" dirty="0">
              <a:latin typeface="Arial" pitchFamily="34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5428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9" y="251445"/>
            <a:ext cx="5904465" cy="1030243"/>
          </a:xfrm>
        </p:spPr>
        <p:txBody>
          <a:bodyPr/>
          <a:lstStyle/>
          <a:p>
            <a:pPr lvl="0"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LA PROVA PRESELETTIVA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287784" y="1403573"/>
            <a:ext cx="9433048" cy="5400600"/>
          </a:xfrm>
        </p:spPr>
        <p:txBody>
          <a:bodyPr/>
          <a:lstStyle/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2800" b="1" u="sng" dirty="0">
                <a:solidFill>
                  <a:schemeClr val="tx2"/>
                </a:solidFill>
                <a:latin typeface="+mj-lt"/>
              </a:rPr>
              <a:t>Criteri di valutazione</a:t>
            </a: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800" b="1" u="sng" dirty="0">
              <a:solidFill>
                <a:schemeClr val="tx2"/>
              </a:solidFill>
              <a:latin typeface="+mj-lt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Per ogni risposta esatta : 1 Punto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Per ogni risposta omessa : 0 Punti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Per ogni risposta errata : - 0,20 Punti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it-IT"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b="1" u="sng" dirty="0">
              <a:solidFill>
                <a:schemeClr val="tx2"/>
              </a:solidFill>
              <a:latin typeface="+mj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800" b="1" u="sng" dirty="0">
              <a:solidFill>
                <a:schemeClr val="tx2"/>
              </a:solidFill>
              <a:latin typeface="+mj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b="1" dirty="0">
              <a:solidFill>
                <a:schemeClr val="tx2"/>
              </a:solidFill>
              <a:latin typeface="+mj-lt"/>
            </a:endParaRPr>
          </a:p>
          <a:p>
            <a:pPr marL="457200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500" b="1" dirty="0">
              <a:solidFill>
                <a:schemeClr val="tx2"/>
              </a:solidFill>
              <a:latin typeface="Arial" pitchFamily="34"/>
            </a:endParaRPr>
          </a:p>
          <a:p>
            <a:pPr algn="just">
              <a:buSzPct val="45000"/>
              <a:buFont typeface="StarSymbol"/>
              <a:buChar char="●"/>
              <a:tabLst>
                <a:tab pos="179605" algn="l"/>
              </a:tabLst>
            </a:pPr>
            <a:endParaRPr lang="it-IT" dirty="0">
              <a:latin typeface="Arial" pitchFamily="34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3886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287784" y="1187549"/>
            <a:ext cx="9433048" cy="4968553"/>
          </a:xfrm>
        </p:spPr>
        <p:txBody>
          <a:bodyPr/>
          <a:lstStyle/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Durante lo svolgimento della prova:</a:t>
            </a:r>
          </a:p>
          <a:p>
            <a:pPr marL="1600200" lvl="2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non chiudere il programma di erogazione della prova (comando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X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in alto a destra)</a:t>
            </a:r>
          </a:p>
          <a:p>
            <a:pPr marL="1600200" lvl="2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non utilizzare comandi del browser</a:t>
            </a:r>
          </a:p>
          <a:p>
            <a:pPr marL="1600200" lvl="2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Durate la prova, non usare la tastiera ma esclusivamente il mouse</a:t>
            </a:r>
          </a:p>
          <a:p>
            <a:pPr lvl="2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1800" b="1" dirty="0">
              <a:solidFill>
                <a:srgbClr val="FF0000"/>
              </a:solidFill>
              <a:latin typeface="+mj-lt"/>
            </a:endParaRPr>
          </a:p>
          <a:p>
            <a:pPr algn="ctr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r>
              <a:rPr lang="it-IT" sz="2000" b="1" dirty="0">
                <a:solidFill>
                  <a:srgbClr val="FF0000"/>
                </a:solidFill>
                <a:latin typeface="+mj-lt"/>
              </a:rPr>
              <a:t>		</a:t>
            </a:r>
            <a:r>
              <a:rPr lang="it-IT" sz="2400" b="1" dirty="0">
                <a:solidFill>
                  <a:srgbClr val="FF0000"/>
                </a:solidFill>
                <a:latin typeface="+mj-lt"/>
              </a:rPr>
              <a:t>L’uso di tali comandi non permette di salvare la prova e comporta quindi 	l’esclusione del candidato </a:t>
            </a: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sz="3000" b="1" dirty="0">
              <a:solidFill>
                <a:srgbClr val="FF0000"/>
              </a:solidFill>
              <a:latin typeface="+mj-lt"/>
            </a:endParaRPr>
          </a:p>
          <a:p>
            <a:pPr lvl="1" indent="0" algn="just">
              <a:spcAft>
                <a:spcPts val="900"/>
              </a:spcAft>
              <a:buClr>
                <a:schemeClr val="tx2"/>
              </a:buClr>
              <a:buSzPct val="80000"/>
              <a:buNone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marL="1143000" lvl="1" indent="-457200" algn="just">
              <a:spcAft>
                <a:spcPts val="9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200" b="1" dirty="0">
              <a:solidFill>
                <a:schemeClr val="tx2"/>
              </a:solidFill>
              <a:latin typeface="+mj-lt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900"/>
              </a:spcAft>
              <a:buClr>
                <a:schemeClr val="tx2"/>
              </a:buClr>
              <a:buSzPct val="80000"/>
              <a:tabLst>
                <a:tab pos="179605" algn="l"/>
              </a:tabLst>
            </a:pPr>
            <a:endParaRPr lang="it-IT" b="1" dirty="0">
              <a:solidFill>
                <a:schemeClr val="tx2"/>
              </a:solidFill>
              <a:latin typeface="+mj-lt"/>
            </a:endParaRPr>
          </a:p>
          <a:p>
            <a:pPr marL="457200" indent="-457200" algn="just">
              <a:spcAft>
                <a:spcPts val="120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v"/>
              <a:tabLst>
                <a:tab pos="179605" algn="l"/>
              </a:tabLst>
            </a:pPr>
            <a:endParaRPr lang="it-IT" sz="2500" b="1" dirty="0">
              <a:solidFill>
                <a:schemeClr val="tx2"/>
              </a:solidFill>
              <a:latin typeface="Arial" pitchFamily="34"/>
            </a:endParaRPr>
          </a:p>
          <a:p>
            <a:pPr algn="just">
              <a:buSzPct val="45000"/>
              <a:buFont typeface="StarSymbol"/>
              <a:buChar char="●"/>
              <a:tabLst>
                <a:tab pos="179605" algn="l"/>
              </a:tabLst>
            </a:pPr>
            <a:endParaRPr lang="it-IT" dirty="0">
              <a:latin typeface="Arial" pitchFamily="34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B6C3CDAC-B24F-45BF-B219-34767C1E690A}"/>
              </a:ext>
            </a:extLst>
          </p:cNvPr>
          <p:cNvSpPr txBox="1">
            <a:spLocks/>
          </p:cNvSpPr>
          <p:nvPr/>
        </p:nvSpPr>
        <p:spPr>
          <a:xfrm>
            <a:off x="864039" y="301322"/>
            <a:ext cx="5904465" cy="10302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LA PROVA PRESELETTIVA</a:t>
            </a:r>
          </a:p>
        </p:txBody>
      </p:sp>
    </p:spTree>
    <p:extLst>
      <p:ext uri="{BB962C8B-B14F-4D97-AF65-F5344CB8AC3E}">
        <p14:creationId xmlns:p14="http://schemas.microsoft.com/office/powerpoint/2010/main" val="235830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4490" y="1835621"/>
            <a:ext cx="9071643" cy="5400600"/>
          </a:xfrm>
        </p:spPr>
        <p:txBody>
          <a:bodyPr/>
          <a:lstStyle/>
          <a:p>
            <a:pPr indent="540385" algn="just">
              <a:lnSpc>
                <a:spcPts val="1400"/>
              </a:lnSpc>
              <a:tabLst>
                <a:tab pos="3060700" algn="l"/>
              </a:tabLst>
            </a:pPr>
            <a:endParaRPr lang="it-IT" sz="2200" b="0" dirty="0">
              <a:effectLst/>
              <a:latin typeface="+mn-lt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ctr">
              <a:spcAft>
                <a:spcPts val="2400"/>
              </a:spcAft>
              <a:buSzPct val="80000"/>
            </a:pPr>
            <a:r>
              <a:rPr lang="it-IT" b="1" dirty="0">
                <a:solidFill>
                  <a:schemeClr val="tx2"/>
                </a:solidFill>
                <a:latin typeface="+mj-lt"/>
              </a:rPr>
              <a:t>Esito della prova preselettiva</a:t>
            </a:r>
          </a:p>
          <a:p>
            <a:pPr algn="just">
              <a:spcAft>
                <a:spcPts val="2400"/>
              </a:spcAft>
              <a:buSzPct val="80000"/>
            </a:pPr>
            <a:endParaRPr lang="it-IT" sz="2400" b="1" dirty="0">
              <a:solidFill>
                <a:schemeClr val="tx2"/>
              </a:solidFill>
              <a:latin typeface="+mj-lt"/>
            </a:endParaRPr>
          </a:p>
          <a:p>
            <a:pPr algn="ctr">
              <a:spcAft>
                <a:spcPts val="2400"/>
              </a:spcAft>
              <a:buSzPct val="80000"/>
            </a:pP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Aft>
                <a:spcPts val="1200"/>
              </a:spcAft>
              <a:buSzPct val="80000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Piattaforma di iscrizione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InPa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640001" y="3960004"/>
            <a:ext cx="181792" cy="1683598"/>
          </a:xfrm>
          <a:prstGeom prst="rect">
            <a:avLst/>
          </a:prstGeom>
          <a:noFill/>
          <a:ln>
            <a:noFill/>
          </a:ln>
        </p:spPr>
        <p:txBody>
          <a:bodyPr vert="horz" wrap="none" lIns="89985" tIns="44988" rIns="89985" bIns="44988" anchor="t" anchorCtr="0" compatLnSpc="0">
            <a:spAutoFit/>
          </a:bodyPr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dirty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44086" y="467469"/>
            <a:ext cx="5616433" cy="10302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4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it-IT" sz="3200" b="1" dirty="0">
                <a:solidFill>
                  <a:schemeClr val="tx2"/>
                </a:solidFill>
              </a:rPr>
              <a:t>INFORMAZIONI FINALI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525E3274-399E-4C83-BACE-488F2D7EAB95}"/>
              </a:ext>
            </a:extLst>
          </p:cNvPr>
          <p:cNvSpPr/>
          <p:nvPr/>
        </p:nvSpPr>
        <p:spPr>
          <a:xfrm>
            <a:off x="4536256" y="3275781"/>
            <a:ext cx="864096" cy="755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768892"/>
      </p:ext>
    </p:extLst>
  </p:cSld>
  <p:clrMapOvr>
    <a:masterClrMapping/>
  </p:clrMapOvr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1739</TotalTime>
  <Words>664</Words>
  <Application>Microsoft Office PowerPoint</Application>
  <PresentationFormat>Personalizzato</PresentationFormat>
  <Paragraphs>120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StarSymbol</vt:lpstr>
      <vt:lpstr>Times New Roman</vt:lpstr>
      <vt:lpstr>Wingdings</vt:lpstr>
      <vt:lpstr>Predefinito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LA PROVA PRESELETTIVA</vt:lpstr>
      <vt:lpstr>LA PROVA PRESELETTIVA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PC1</dc:creator>
  <cp:lastModifiedBy>Attilio Rossi</cp:lastModifiedBy>
  <cp:revision>252</cp:revision>
  <cp:lastPrinted>2021-05-06T08:44:30Z</cp:lastPrinted>
  <dcterms:created xsi:type="dcterms:W3CDTF">2020-07-01T13:30:14Z</dcterms:created>
  <dcterms:modified xsi:type="dcterms:W3CDTF">2025-05-26T08:01:36Z</dcterms:modified>
</cp:coreProperties>
</file>